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71" r:id="rId5"/>
    <p:sldId id="277" r:id="rId6"/>
    <p:sldId id="278" r:id="rId7"/>
    <p:sldId id="281" r:id="rId8"/>
    <p:sldId id="261" r:id="rId9"/>
    <p:sldId id="273" r:id="rId10"/>
    <p:sldId id="263" r:id="rId11"/>
    <p:sldId id="272" r:id="rId12"/>
    <p:sldId id="275" r:id="rId13"/>
    <p:sldId id="265" r:id="rId14"/>
    <p:sldId id="266" r:id="rId15"/>
    <p:sldId id="274" r:id="rId16"/>
    <p:sldId id="268" r:id="rId17"/>
    <p:sldId id="269" r:id="rId18"/>
    <p:sldId id="270" r:id="rId19"/>
    <p:sldId id="276" r:id="rId20"/>
    <p:sldId id="279" r:id="rId2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C34"/>
    <a:srgbClr val="1B376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00" autoAdjust="0"/>
    <p:restoredTop sz="84310" autoAdjust="0"/>
  </p:normalViewPr>
  <p:slideViewPr>
    <p:cSldViewPr snapToGrid="0">
      <p:cViewPr varScale="1">
        <p:scale>
          <a:sx n="137" d="100"/>
          <a:sy n="137" d="100"/>
        </p:scale>
        <p:origin x="51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11/12/2023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2433286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FBDE486A-4A3A-4A82-BE8F-AE97EE32BE9D}" type="datetimeFigureOut">
              <a:rPr lang="en-DE" smtClean="0"/>
              <a:t>11/12/2023</a:t>
            </a:fld>
            <a:endParaRPr lang="en-DE"/>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FBDE486A-4A3A-4A82-BE8F-AE97EE32BE9D}" type="datetimeFigureOut">
              <a:rPr lang="en-DE" smtClean="0"/>
              <a:t>11/12/2023</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FBDE486A-4A3A-4A82-BE8F-AE97EE32BE9D}" type="datetimeFigureOut">
              <a:rPr lang="en-DE" smtClean="0"/>
              <a:t>11/12/2023</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FBDE486A-4A3A-4A82-BE8F-AE97EE32BE9D}" type="datetimeFigureOut">
              <a:rPr lang="en-DE" smtClean="0"/>
              <a:t>11/12/2023</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FBDE486A-4A3A-4A82-BE8F-AE97EE32BE9D}" type="datetimeFigureOut">
              <a:rPr lang="en-DE" smtClean="0"/>
              <a:t>11/12/2023</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FBDE486A-4A3A-4A82-BE8F-AE97EE32BE9D}" type="datetimeFigureOut">
              <a:rPr lang="en-DE" smtClean="0"/>
              <a:t>11/12/2023</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FBDE486A-4A3A-4A82-BE8F-AE97EE32BE9D}" type="datetimeFigureOut">
              <a:rPr lang="en-DE" smtClean="0"/>
              <a:t>11/12/2023</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FBDE486A-4A3A-4A82-BE8F-AE97EE32BE9D}" type="datetimeFigureOut">
              <a:rPr lang="en-DE" smtClean="0"/>
              <a:t>11/12/2023</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FBDE486A-4A3A-4A82-BE8F-AE97EE32BE9D}" type="datetimeFigureOut">
              <a:rPr lang="en-DE" smtClean="0"/>
              <a:t>11/12/2023</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FBDE486A-4A3A-4A82-BE8F-AE97EE32BE9D}" type="datetimeFigureOut">
              <a:rPr lang="en-DE" smtClean="0"/>
              <a:t>11/12/2023</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FBDE486A-4A3A-4A82-BE8F-AE97EE32BE9D}" type="datetimeFigureOut">
              <a:rPr lang="en-DE" smtClean="0"/>
              <a:t>11/12/2023</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E486A-4A3A-4A82-BE8F-AE97EE32BE9D}" type="datetimeFigureOut">
              <a:rPr lang="en-DE" smtClean="0"/>
              <a:t>11/12/2023</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png"/><Relationship Id="rId18" Type="http://schemas.openxmlformats.org/officeDocument/2006/relationships/image" Target="../media/image23.svg"/><Relationship Id="rId3" Type="http://schemas.openxmlformats.org/officeDocument/2006/relationships/image" Target="../media/image14.png"/><Relationship Id="rId7" Type="http://schemas.openxmlformats.org/officeDocument/2006/relationships/image" Target="../media/image17.png"/><Relationship Id="rId12" Type="http://schemas.microsoft.com/office/2007/relationships/hdphoto" Target="../media/hdphoto4.wdp"/><Relationship Id="rId17" Type="http://schemas.openxmlformats.org/officeDocument/2006/relationships/image" Target="../media/image22.png"/><Relationship Id="rId2" Type="http://schemas.openxmlformats.org/officeDocument/2006/relationships/notesSlide" Target="../notesSlides/notesSlide1.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10" Type="http://schemas.microsoft.com/office/2007/relationships/hdphoto" Target="../media/hdphoto3.wdp"/><Relationship Id="rId4" Type="http://schemas.openxmlformats.org/officeDocument/2006/relationships/image" Target="../media/image15.png"/><Relationship Id="rId9" Type="http://schemas.openxmlformats.org/officeDocument/2006/relationships/image" Target="../media/image18.png"/><Relationship Id="rId14" Type="http://schemas.microsoft.com/office/2007/relationships/hdphoto" Target="../media/hdphoto5.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03FCD-1A1C-4AAB-8967-AC9211B52D2C}"/>
              </a:ext>
            </a:extLst>
          </p:cNvPr>
          <p:cNvSpPr>
            <a:spLocks noGrp="1"/>
          </p:cNvSpPr>
          <p:nvPr>
            <p:ph type="ctrTitle"/>
          </p:nvPr>
        </p:nvSpPr>
        <p:spPr/>
        <p:txBody>
          <a:bodyPr/>
          <a:lstStyle/>
          <a:p>
            <a:endParaRPr lang="en-DE" dirty="0"/>
          </a:p>
        </p:txBody>
      </p:sp>
      <p:sp>
        <p:nvSpPr>
          <p:cNvPr id="3" name="Subtitle 2">
            <a:extLst>
              <a:ext uri="{FF2B5EF4-FFF2-40B4-BE49-F238E27FC236}">
                <a16:creationId xmlns:a16="http://schemas.microsoft.com/office/drawing/2014/main" id="{80C52AC0-D6B4-4D97-A5D4-196100E1F56F}"/>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412847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62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Animals make inference-based decision</a:t>
            </a:r>
            <a:endParaRPr lang="en-DE" dirty="0">
              <a:solidFill>
                <a:srgbClr val="FCDC34"/>
              </a:solidFill>
              <a:latin typeface="Georgia" panose="02040502050405020303" pitchFamily="18" charset="0"/>
            </a:endParaRPr>
          </a:p>
        </p:txBody>
      </p:sp>
      <p:pic>
        <p:nvPicPr>
          <p:cNvPr id="8" name="Picture 7">
            <a:extLst>
              <a:ext uri="{FF2B5EF4-FFF2-40B4-BE49-F238E27FC236}">
                <a16:creationId xmlns:a16="http://schemas.microsoft.com/office/drawing/2014/main" id="{7DD12116-856E-0C5C-98BD-7160B366BA6C}"/>
              </a:ext>
            </a:extLst>
          </p:cNvPr>
          <p:cNvPicPr>
            <a:picLocks noChangeAspect="1"/>
          </p:cNvPicPr>
          <p:nvPr/>
        </p:nvPicPr>
        <p:blipFill>
          <a:blip r:embed="rId2"/>
          <a:stretch>
            <a:fillRect/>
          </a:stretch>
        </p:blipFill>
        <p:spPr>
          <a:xfrm>
            <a:off x="6024765" y="2150201"/>
            <a:ext cx="5600080" cy="3483048"/>
          </a:xfrm>
          <a:prstGeom prst="rect">
            <a:avLst/>
          </a:prstGeom>
        </p:spPr>
      </p:pic>
      <p:grpSp>
        <p:nvGrpSpPr>
          <p:cNvPr id="9" name="Group 8">
            <a:extLst>
              <a:ext uri="{FF2B5EF4-FFF2-40B4-BE49-F238E27FC236}">
                <a16:creationId xmlns:a16="http://schemas.microsoft.com/office/drawing/2014/main" id="{423E58A2-745D-C6C4-1899-91B5B5394662}"/>
              </a:ext>
            </a:extLst>
          </p:cNvPr>
          <p:cNvGrpSpPr/>
          <p:nvPr/>
        </p:nvGrpSpPr>
        <p:grpSpPr>
          <a:xfrm>
            <a:off x="1766241" y="2150201"/>
            <a:ext cx="4833510" cy="3388638"/>
            <a:chOff x="927265" y="1926602"/>
            <a:chExt cx="4286003" cy="3004796"/>
          </a:xfrm>
        </p:grpSpPr>
        <p:pic>
          <p:nvPicPr>
            <p:cNvPr id="5" name="Picture 4">
              <a:extLst>
                <a:ext uri="{FF2B5EF4-FFF2-40B4-BE49-F238E27FC236}">
                  <a16:creationId xmlns:a16="http://schemas.microsoft.com/office/drawing/2014/main" id="{18275202-66AA-B9E1-CB40-A660A0C7FBCF}"/>
                </a:ext>
              </a:extLst>
            </p:cNvPr>
            <p:cNvPicPr>
              <a:picLocks noChangeAspect="1"/>
            </p:cNvPicPr>
            <p:nvPr/>
          </p:nvPicPr>
          <p:blipFill>
            <a:blip r:embed="rId3"/>
            <a:stretch>
              <a:fillRect/>
            </a:stretch>
          </p:blipFill>
          <p:spPr>
            <a:xfrm>
              <a:off x="927265" y="1926602"/>
              <a:ext cx="3525982" cy="3004796"/>
            </a:xfrm>
            <a:prstGeom prst="rect">
              <a:avLst/>
            </a:prstGeom>
          </p:spPr>
        </p:pic>
        <p:pic>
          <p:nvPicPr>
            <p:cNvPr id="7" name="Picture 6">
              <a:extLst>
                <a:ext uri="{FF2B5EF4-FFF2-40B4-BE49-F238E27FC236}">
                  <a16:creationId xmlns:a16="http://schemas.microsoft.com/office/drawing/2014/main" id="{14BA90F5-C93B-1CAE-FA3A-55F9B2079D7D}"/>
                </a:ext>
              </a:extLst>
            </p:cNvPr>
            <p:cNvPicPr>
              <a:picLocks noChangeAspect="1"/>
            </p:cNvPicPr>
            <p:nvPr/>
          </p:nvPicPr>
          <p:blipFill>
            <a:blip r:embed="rId4"/>
            <a:stretch>
              <a:fillRect/>
            </a:stretch>
          </p:blipFill>
          <p:spPr>
            <a:xfrm>
              <a:off x="4539261" y="3006175"/>
              <a:ext cx="674007" cy="845649"/>
            </a:xfrm>
            <a:prstGeom prst="rect">
              <a:avLst/>
            </a:prstGeom>
          </p:spPr>
        </p:pic>
      </p:gr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5"/>
          <a:srcRect l="16908" b="19716"/>
          <a:stretch/>
        </p:blipFill>
        <p:spPr>
          <a:xfrm>
            <a:off x="123825" y="1224751"/>
            <a:ext cx="1642416" cy="1299395"/>
          </a:xfrm>
          <a:prstGeom prst="rect">
            <a:avLst/>
          </a:prstGeom>
        </p:spPr>
      </p:pic>
      <p:sp>
        <p:nvSpPr>
          <p:cNvPr id="13" name="TextBox 12">
            <a:extLst>
              <a:ext uri="{FF2B5EF4-FFF2-40B4-BE49-F238E27FC236}">
                <a16:creationId xmlns:a16="http://schemas.microsoft.com/office/drawing/2014/main" id="{DDE32977-5A67-0FA7-9FA5-4B41AAA5DB1E}"/>
              </a:ext>
            </a:extLst>
          </p:cNvPr>
          <p:cNvSpPr txBox="1"/>
          <p:nvPr/>
        </p:nvSpPr>
        <p:spPr>
          <a:xfrm>
            <a:off x="2913122" y="5871619"/>
            <a:ext cx="7726303" cy="923330"/>
          </a:xfrm>
          <a:prstGeom prst="rect">
            <a:avLst/>
          </a:prstGeom>
          <a:noFill/>
        </p:spPr>
        <p:txBody>
          <a:bodyPr wrap="square" rtlCol="0">
            <a:spAutoFit/>
          </a:bodyPr>
          <a:lstStyle/>
          <a:p>
            <a:r>
              <a:rPr lang="en-US" dirty="0">
                <a:latin typeface="Georgia" panose="02040502050405020303" pitchFamily="18" charset="0"/>
              </a:rPr>
              <a:t>Number of consecutive unrewarded pokes before leaving is independent </a:t>
            </a:r>
          </a:p>
          <a:p>
            <a:r>
              <a:rPr lang="en-US" dirty="0">
                <a:latin typeface="Georgia" panose="02040502050405020303" pitchFamily="18" charset="0"/>
              </a:rPr>
              <a:t>of starting reward probability and total number of rewards received in a trial.</a:t>
            </a:r>
          </a:p>
        </p:txBody>
      </p:sp>
      <p:pic>
        <p:nvPicPr>
          <p:cNvPr id="14" name="Picture 13">
            <a:extLst>
              <a:ext uri="{FF2B5EF4-FFF2-40B4-BE49-F238E27FC236}">
                <a16:creationId xmlns:a16="http://schemas.microsoft.com/office/drawing/2014/main" id="{7CC3D1EF-F87C-4546-A314-D19EEC88625F}"/>
              </a:ext>
            </a:extLst>
          </p:cNvPr>
          <p:cNvPicPr>
            <a:picLocks noChangeAspect="1"/>
          </p:cNvPicPr>
          <p:nvPr/>
        </p:nvPicPr>
        <p:blipFill rotWithShape="1">
          <a:blip r:embed="rId6"/>
          <a:srcRect l="10518" t="23206"/>
          <a:stretch/>
        </p:blipFill>
        <p:spPr>
          <a:xfrm>
            <a:off x="5077190" y="1241227"/>
            <a:ext cx="2037618" cy="908974"/>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123825" y="-62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How does the animal behave?</a:t>
            </a:r>
            <a:endParaRPr lang="en-DE" dirty="0">
              <a:solidFill>
                <a:srgbClr val="FCDC34"/>
              </a:solidFill>
              <a:latin typeface="Georgia" panose="02040502050405020303" pitchFamily="18" charset="0"/>
            </a:endParaRP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2" presetClass="entr" presetSubtype="2"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pic>
        <p:nvPicPr>
          <p:cNvPr id="9" name="Picture 8">
            <a:extLst>
              <a:ext uri="{FF2B5EF4-FFF2-40B4-BE49-F238E27FC236}">
                <a16:creationId xmlns:a16="http://schemas.microsoft.com/office/drawing/2014/main" id="{A4FD1C3D-D0E2-0385-EB59-E21BA5D909DF}"/>
              </a:ext>
            </a:extLst>
          </p:cNvPr>
          <p:cNvPicPr>
            <a:picLocks noChangeAspect="1"/>
          </p:cNvPicPr>
          <p:nvPr/>
        </p:nvPicPr>
        <p:blipFill rotWithShape="1">
          <a:blip r:embed="rId4"/>
          <a:srcRect l="10518" t="23206"/>
          <a:stretch/>
        </p:blipFill>
        <p:spPr>
          <a:xfrm>
            <a:off x="3432583" y="1259758"/>
            <a:ext cx="5326831" cy="2376282"/>
          </a:xfrm>
          <a:prstGeom prst="rect">
            <a:avLst/>
          </a:prstGeom>
        </p:spPr>
      </p:pic>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grpSp>
        <p:nvGrpSpPr>
          <p:cNvPr id="4" name="Group 3">
            <a:extLst>
              <a:ext uri="{FF2B5EF4-FFF2-40B4-BE49-F238E27FC236}">
                <a16:creationId xmlns:a16="http://schemas.microsoft.com/office/drawing/2014/main" id="{D9064D00-3018-4D6B-9B4B-8C00FA3B747C}"/>
              </a:ext>
            </a:extLst>
          </p:cNvPr>
          <p:cNvGrpSpPr/>
          <p:nvPr/>
        </p:nvGrpSpPr>
        <p:grpSpPr>
          <a:xfrm>
            <a:off x="5980927" y="2401127"/>
            <a:ext cx="5319713" cy="4456873"/>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3"/>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p:nvPr/>
        </p:nvGrpSpPr>
        <p:grpSpPr>
          <a:xfrm>
            <a:off x="5980927" y="2408787"/>
            <a:ext cx="5319713" cy="4456873"/>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3"/>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3"/>
          <a:stretch>
            <a:fillRect/>
          </a:stretch>
        </p:blipFill>
        <p:spPr>
          <a:xfrm>
            <a:off x="5951819" y="2408787"/>
            <a:ext cx="5319713" cy="4456873"/>
          </a:xfrm>
          <a:prstGeom prst="rect">
            <a:avLst/>
          </a:prstGeom>
        </p:spPr>
      </p:pic>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123824" y="-100812"/>
            <a:ext cx="1170693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Shifts in frontal activity patterns: Exploitation to exploration</a:t>
            </a:r>
            <a:endParaRPr lang="en-DE" sz="3600" dirty="0">
              <a:solidFill>
                <a:srgbClr val="FCDC34"/>
              </a:solidFill>
              <a:latin typeface="Georgia" panose="02040502050405020303" pitchFamily="18" charset="0"/>
            </a:endParaRPr>
          </a:p>
        </p:txBody>
      </p:sp>
      <p:pic>
        <p:nvPicPr>
          <p:cNvPr id="5" name="Picture 4">
            <a:extLst>
              <a:ext uri="{FF2B5EF4-FFF2-40B4-BE49-F238E27FC236}">
                <a16:creationId xmlns:a16="http://schemas.microsoft.com/office/drawing/2014/main" id="{7DE74519-6D6D-EC95-C6C5-C78DF741F8B2}"/>
              </a:ext>
            </a:extLst>
          </p:cNvPr>
          <p:cNvPicPr>
            <a:picLocks noChangeAspect="1"/>
          </p:cNvPicPr>
          <p:nvPr/>
        </p:nvPicPr>
        <p:blipFill>
          <a:blip r:embed="rId2"/>
          <a:stretch>
            <a:fillRect/>
          </a:stretch>
        </p:blipFill>
        <p:spPr>
          <a:xfrm>
            <a:off x="709209" y="2407422"/>
            <a:ext cx="3356559" cy="4306529"/>
          </a:xfrm>
          <a:prstGeom prst="rect">
            <a:avLst/>
          </a:prstGeom>
        </p:spPr>
      </p:pic>
      <p:pic>
        <p:nvPicPr>
          <p:cNvPr id="7" name="Picture 6">
            <a:extLst>
              <a:ext uri="{FF2B5EF4-FFF2-40B4-BE49-F238E27FC236}">
                <a16:creationId xmlns:a16="http://schemas.microsoft.com/office/drawing/2014/main" id="{1840C6A3-5912-41FD-BA6F-95EBBE1AE0FE}"/>
              </a:ext>
            </a:extLst>
          </p:cNvPr>
          <p:cNvPicPr>
            <a:picLocks noChangeAspect="1"/>
          </p:cNvPicPr>
          <p:nvPr/>
        </p:nvPicPr>
        <p:blipFill rotWithShape="1">
          <a:blip r:embed="rId3"/>
          <a:srcRect l="10518" t="23206"/>
          <a:stretch/>
        </p:blipFill>
        <p:spPr>
          <a:xfrm>
            <a:off x="-1" y="1155402"/>
            <a:ext cx="2801085" cy="1249555"/>
          </a:xfrm>
          <a:prstGeom prst="rect">
            <a:avLst/>
          </a:prstGeom>
        </p:spPr>
      </p:pic>
      <p:sp>
        <p:nvSpPr>
          <p:cNvPr id="2" name="TextBox 1">
            <a:extLst>
              <a:ext uri="{FF2B5EF4-FFF2-40B4-BE49-F238E27FC236}">
                <a16:creationId xmlns:a16="http://schemas.microsoft.com/office/drawing/2014/main" id="{60F4AAC4-9F5A-4195-A4F9-9E3393AC8409}"/>
              </a:ext>
            </a:extLst>
          </p:cNvPr>
          <p:cNvSpPr txBox="1"/>
          <p:nvPr/>
        </p:nvSpPr>
        <p:spPr>
          <a:xfrm>
            <a:off x="2906973" y="1454146"/>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grpSp>
        <p:nvGrpSpPr>
          <p:cNvPr id="10" name="Group 9">
            <a:extLst>
              <a:ext uri="{FF2B5EF4-FFF2-40B4-BE49-F238E27FC236}">
                <a16:creationId xmlns:a16="http://schemas.microsoft.com/office/drawing/2014/main" id="{91D8368B-0D6B-4D9A-9AA5-8A16DBDCF9FE}"/>
              </a:ext>
            </a:extLst>
          </p:cNvPr>
          <p:cNvGrpSpPr/>
          <p:nvPr/>
        </p:nvGrpSpPr>
        <p:grpSpPr>
          <a:xfrm>
            <a:off x="4656480" y="2422206"/>
            <a:ext cx="6643333" cy="4047970"/>
            <a:chOff x="4656480" y="2422206"/>
            <a:chExt cx="6643333" cy="4047970"/>
          </a:xfrm>
        </p:grpSpPr>
        <p:pic>
          <p:nvPicPr>
            <p:cNvPr id="6" name="Picture 5">
              <a:extLst>
                <a:ext uri="{FF2B5EF4-FFF2-40B4-BE49-F238E27FC236}">
                  <a16:creationId xmlns:a16="http://schemas.microsoft.com/office/drawing/2014/main" id="{F60C2AB1-3194-B272-3B46-F776F630C451}"/>
                </a:ext>
              </a:extLst>
            </p:cNvPr>
            <p:cNvPicPr>
              <a:picLocks noChangeAspect="1"/>
            </p:cNvPicPr>
            <p:nvPr/>
          </p:nvPicPr>
          <p:blipFill>
            <a:blip r:embed="rId4"/>
            <a:stretch>
              <a:fillRect/>
            </a:stretch>
          </p:blipFill>
          <p:spPr>
            <a:xfrm>
              <a:off x="4656480" y="2422206"/>
              <a:ext cx="6643333" cy="3337560"/>
            </a:xfrm>
            <a:prstGeom prst="rect">
              <a:avLst/>
            </a:prstGeom>
          </p:spPr>
        </p:pic>
        <p:pic>
          <p:nvPicPr>
            <p:cNvPr id="9" name="Graphic 8">
              <a:extLst>
                <a:ext uri="{FF2B5EF4-FFF2-40B4-BE49-F238E27FC236}">
                  <a16:creationId xmlns:a16="http://schemas.microsoft.com/office/drawing/2014/main" id="{91A4841F-FDD5-4B6E-B6FA-3572EB8141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7263" y="5860576"/>
              <a:ext cx="3248025" cy="609600"/>
            </a:xfrm>
            <a:prstGeom prst="rect">
              <a:avLst/>
            </a:prstGeom>
          </p:spPr>
        </p:pic>
      </p:gr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2485" y="1494010"/>
            <a:ext cx="4835028" cy="4827316"/>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Layer specific frontal motor and reward related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FD2762E6-BD3A-453A-B940-55DFD1C93C55}"/>
              </a:ext>
            </a:extLst>
          </p:cNvPr>
          <p:cNvPicPr>
            <a:picLocks noChangeAspect="1"/>
          </p:cNvPicPr>
          <p:nvPr/>
        </p:nvPicPr>
        <p:blipFill>
          <a:blip r:embed="rId3"/>
          <a:stretch>
            <a:fillRect/>
          </a:stretch>
        </p:blipFill>
        <p:spPr>
          <a:xfrm>
            <a:off x="8429210" y="1742980"/>
            <a:ext cx="1789734" cy="1601340"/>
          </a:xfrm>
          <a:prstGeom prst="rect">
            <a:avLst/>
          </a:prstGeom>
        </p:spPr>
      </p:pic>
    </p:spTree>
    <p:extLst>
      <p:ext uri="{BB962C8B-B14F-4D97-AF65-F5344CB8AC3E}">
        <p14:creationId xmlns:p14="http://schemas.microsoft.com/office/powerpoint/2010/main" val="1364023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63153" y="2335413"/>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5430" y="4482633"/>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8654" y="2506497"/>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84752" y="1827297"/>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43582" y="3072779"/>
            <a:ext cx="1371961" cy="1349226"/>
          </a:xfrm>
          <a:prstGeom prst="rect">
            <a:avLst/>
          </a:prstGeom>
        </p:spPr>
      </p:pic>
      <p:pic>
        <p:nvPicPr>
          <p:cNvPr id="25" name="Picture 24">
            <a:extLst>
              <a:ext uri="{FF2B5EF4-FFF2-40B4-BE49-F238E27FC236}">
                <a16:creationId xmlns:a16="http://schemas.microsoft.com/office/drawing/2014/main" id="{5C9ABE17-F58D-4015-956C-975BA9695B12}"/>
              </a:ext>
            </a:extLst>
          </p:cNvPr>
          <p:cNvPicPr/>
          <p:nvPr/>
        </p:nvPicPr>
        <p:blipFill rotWithShape="1">
          <a:blip r:embed="rId6" cstate="print">
            <a:extLst>
              <a:ext uri="{28A0092B-C50C-407E-A947-70E740481C1C}">
                <a14:useLocalDpi xmlns:a14="http://schemas.microsoft.com/office/drawing/2010/main" val="0"/>
              </a:ext>
            </a:extLst>
          </a:blip>
          <a:srcRect t="1506" r="54576" b="-1"/>
          <a:stretch/>
        </p:blipFill>
        <p:spPr bwMode="auto">
          <a:xfrm>
            <a:off x="10029950" y="3251983"/>
            <a:ext cx="1620020" cy="3507148"/>
          </a:xfrm>
          <a:prstGeom prst="rect">
            <a:avLst/>
          </a:prstGeom>
          <a:noFill/>
          <a:ln>
            <a:noFill/>
          </a:ln>
        </p:spPr>
      </p:pic>
      <p:sp>
        <p:nvSpPr>
          <p:cNvPr id="34" name="TextBox 33">
            <a:extLst>
              <a:ext uri="{FF2B5EF4-FFF2-40B4-BE49-F238E27FC236}">
                <a16:creationId xmlns:a16="http://schemas.microsoft.com/office/drawing/2014/main" id="{D3382578-2882-40BC-A705-EA6196395148}"/>
              </a:ext>
            </a:extLst>
          </p:cNvPr>
          <p:cNvSpPr txBox="1"/>
          <p:nvPr/>
        </p:nvSpPr>
        <p:spPr>
          <a:xfrm>
            <a:off x="280988" y="1312991"/>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132036" y="4725262"/>
            <a:ext cx="2765246" cy="1754326"/>
          </a:xfrm>
          <a:prstGeom prst="rect">
            <a:avLst/>
          </a:prstGeom>
          <a:noFill/>
        </p:spPr>
        <p:txBody>
          <a:bodyPr wrap="square">
            <a:spAutoFit/>
          </a:bodyPr>
          <a:lstStyle/>
          <a:p>
            <a:pPr algn="just"/>
            <a:r>
              <a:rPr lang="en-US" sz="1800" dirty="0">
                <a:latin typeface="Georgia" panose="02040502050405020303" pitchFamily="18" charset="0"/>
              </a:rPr>
              <a:t>To investigate the role of </a:t>
            </a:r>
            <a:r>
              <a:rPr lang="en-US" sz="1800" b="1" dirty="0">
                <a:solidFill>
                  <a:srgbClr val="FF0000"/>
                </a:solidFill>
                <a:latin typeface="Georgia" panose="02040502050405020303" pitchFamily="18" charset="0"/>
              </a:rPr>
              <a:t>frontal cortex </a:t>
            </a:r>
            <a:r>
              <a:rPr lang="en-US" sz="1800" dirty="0">
                <a:latin typeface="Georgia" panose="02040502050405020303" pitchFamily="18" charset="0"/>
              </a:rPr>
              <a:t>in </a:t>
            </a:r>
            <a:r>
              <a:rPr lang="en-US" sz="1800" b="1" dirty="0">
                <a:solidFill>
                  <a:srgbClr val="FF0000"/>
                </a:solidFill>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10295" y="1312991"/>
            <a:ext cx="2956560" cy="646331"/>
          </a:xfrm>
          <a:prstGeom prst="rect">
            <a:avLst/>
          </a:prstGeom>
          <a:noFill/>
        </p:spPr>
        <p:txBody>
          <a:bodyPr wrap="square">
            <a:spAutoFit/>
          </a:bodyPr>
          <a:lstStyle/>
          <a:p>
            <a:pPr algn="just"/>
            <a:r>
              <a:rPr lang="en-US" sz="1800" dirty="0">
                <a:latin typeface="Georgia" panose="02040502050405020303" pitchFamily="18" charset="0"/>
              </a:rPr>
              <a:t>Animals make </a:t>
            </a:r>
            <a:r>
              <a:rPr lang="en-US" sz="1800" b="1" dirty="0">
                <a:solidFill>
                  <a:srgbClr val="FF0000"/>
                </a:solidFill>
                <a:latin typeface="Georgia" panose="02040502050405020303" pitchFamily="18" charset="0"/>
              </a:rPr>
              <a:t>inference based decision</a:t>
            </a:r>
          </a:p>
        </p:txBody>
      </p:sp>
      <p:sp>
        <p:nvSpPr>
          <p:cNvPr id="39" name="TextBox 38">
            <a:extLst>
              <a:ext uri="{FF2B5EF4-FFF2-40B4-BE49-F238E27FC236}">
                <a16:creationId xmlns:a16="http://schemas.microsoft.com/office/drawing/2014/main" id="{E9303B09-428E-41B3-8186-15D3E2431D15}"/>
              </a:ext>
            </a:extLst>
          </p:cNvPr>
          <p:cNvSpPr txBox="1"/>
          <p:nvPr/>
        </p:nvSpPr>
        <p:spPr>
          <a:xfrm>
            <a:off x="6066855" y="1259950"/>
            <a:ext cx="3258250" cy="923330"/>
          </a:xfrm>
          <a:prstGeom prst="rect">
            <a:avLst/>
          </a:prstGeom>
          <a:noFill/>
        </p:spPr>
        <p:txBody>
          <a:bodyPr wrap="square">
            <a:spAutoFit/>
          </a:bodyPr>
          <a:lstStyle/>
          <a:p>
            <a:pPr algn="just"/>
            <a:r>
              <a:rPr lang="en-US" sz="1800" b="1" dirty="0">
                <a:solidFill>
                  <a:srgbClr val="FF0000"/>
                </a:solidFill>
                <a:latin typeface="Georgia" panose="02040502050405020303" pitchFamily="18" charset="0"/>
              </a:rPr>
              <a:t>Increase</a:t>
            </a:r>
            <a:r>
              <a:rPr lang="en-US" sz="1800" dirty="0">
                <a:latin typeface="Georgia" panose="02040502050405020303" pitchFamily="18" charset="0"/>
              </a:rPr>
              <a:t> in </a:t>
            </a:r>
            <a:r>
              <a:rPr lang="en-US" sz="1800" b="1" dirty="0">
                <a:solidFill>
                  <a:srgbClr val="FF0000"/>
                </a:solidFill>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solidFill>
                  <a:srgbClr val="FF0000"/>
                </a:solidFill>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410831" y="1220658"/>
            <a:ext cx="2781169" cy="2031325"/>
          </a:xfrm>
          <a:prstGeom prst="rect">
            <a:avLst/>
          </a:prstGeom>
          <a:noFill/>
        </p:spPr>
        <p:txBody>
          <a:bodyPr wrap="square">
            <a:spAutoFit/>
          </a:bodyPr>
          <a:lstStyle/>
          <a:p>
            <a:r>
              <a:rPr lang="en-US" sz="1800" b="1" dirty="0">
                <a:solidFill>
                  <a:srgbClr val="FF0000"/>
                </a:solidFill>
                <a:latin typeface="Georgia" panose="02040502050405020303" pitchFamily="18" charset="0"/>
              </a:rPr>
              <a:t>Cortical layers </a:t>
            </a:r>
            <a:r>
              <a:rPr lang="en-US" sz="1800" dirty="0">
                <a:latin typeface="Georgia" panose="02040502050405020303" pitchFamily="18" charset="0"/>
              </a:rPr>
              <a:t>in frontal cortex seem to play a </a:t>
            </a:r>
            <a:r>
              <a:rPr lang="en-US" sz="1800" b="1" dirty="0">
                <a:solidFill>
                  <a:srgbClr val="FF0000"/>
                </a:solidFill>
                <a:latin typeface="Georgia" panose="02040502050405020303" pitchFamily="18" charset="0"/>
              </a:rPr>
              <a:t>decisive role </a:t>
            </a:r>
            <a:r>
              <a:rPr lang="en-US" sz="1800" dirty="0">
                <a:latin typeface="Georgia" panose="02040502050405020303" pitchFamily="18" charset="0"/>
              </a:rPr>
              <a:t>by altering current expectation and adopting adequate search strategies</a:t>
            </a:r>
            <a:endParaRPr lang="en-DE" dirty="0"/>
          </a:p>
        </p:txBody>
      </p:sp>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Tree>
    <p:extLst>
      <p:ext uri="{BB962C8B-B14F-4D97-AF65-F5344CB8AC3E}">
        <p14:creationId xmlns:p14="http://schemas.microsoft.com/office/powerpoint/2010/main" val="231464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Why this lab?</a:t>
            </a:r>
            <a:endParaRPr lang="en-DE" dirty="0">
              <a:solidFill>
                <a:srgbClr val="FCDC34"/>
              </a:solidFill>
              <a:latin typeface="Georgia" panose="02040502050405020303" pitchFamily="18" charset="0"/>
            </a:endParaRPr>
          </a:p>
        </p:txBody>
      </p:sp>
    </p:spTree>
    <p:extLst>
      <p:ext uri="{BB962C8B-B14F-4D97-AF65-F5344CB8AC3E}">
        <p14:creationId xmlns:p14="http://schemas.microsoft.com/office/powerpoint/2010/main" val="833560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Thank you</a:t>
            </a:r>
            <a:endParaRPr lang="en-DE" dirty="0">
              <a:solidFill>
                <a:srgbClr val="FCDC34"/>
              </a:solidFill>
              <a:latin typeface="Georgia" panose="02040502050405020303" pitchFamily="18" charset="0"/>
            </a:endParaRPr>
          </a:p>
        </p:txBody>
      </p:sp>
    </p:spTree>
    <p:extLst>
      <p:ext uri="{BB962C8B-B14F-4D97-AF65-F5344CB8AC3E}">
        <p14:creationId xmlns:p14="http://schemas.microsoft.com/office/powerpoint/2010/main" val="1077465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p:txBody>
          <a:bodyPr/>
          <a:lstStyle/>
          <a:p>
            <a:r>
              <a:rPr lang="en-US" dirty="0"/>
              <a:t>Overview</a:t>
            </a:r>
            <a:endParaRPr lang="en-DE" dirty="0"/>
          </a:p>
        </p:txBody>
      </p:sp>
      <p:sp>
        <p:nvSpPr>
          <p:cNvPr id="3" name="Content Placeholder 2">
            <a:extLst>
              <a:ext uri="{FF2B5EF4-FFF2-40B4-BE49-F238E27FC236}">
                <a16:creationId xmlns:a16="http://schemas.microsoft.com/office/drawing/2014/main" id="{BB67F151-ACD4-41BE-B5CE-10D85D589EAA}"/>
              </a:ext>
            </a:extLst>
          </p:cNvPr>
          <p:cNvSpPr>
            <a:spLocks noGrp="1"/>
          </p:cNvSpPr>
          <p:nvPr>
            <p:ph idx="1"/>
          </p:nvPr>
        </p:nvSpPr>
        <p:spPr>
          <a:xfrm>
            <a:off x="838200" y="1690688"/>
            <a:ext cx="10515600" cy="4351338"/>
          </a:xfrm>
        </p:spPr>
        <p:txBody>
          <a:bodyPr/>
          <a:lstStyle/>
          <a:p>
            <a:r>
              <a:rPr lang="en-US" dirty="0"/>
              <a:t>My journey</a:t>
            </a:r>
          </a:p>
          <a:p>
            <a:r>
              <a:rPr lang="en-US" dirty="0"/>
              <a:t>Master thesis project</a:t>
            </a:r>
          </a:p>
          <a:p>
            <a:r>
              <a:rPr lang="en-US" dirty="0"/>
              <a:t>Why this lab?</a:t>
            </a:r>
            <a:endParaRPr lang="en-DE" dirty="0"/>
          </a:p>
        </p:txBody>
      </p:sp>
    </p:spTree>
    <p:extLst>
      <p:ext uri="{BB962C8B-B14F-4D97-AF65-F5344CB8AC3E}">
        <p14:creationId xmlns:p14="http://schemas.microsoft.com/office/powerpoint/2010/main" val="139194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spTree>
    <p:extLst>
      <p:ext uri="{BB962C8B-B14F-4D97-AF65-F5344CB8AC3E}">
        <p14:creationId xmlns:p14="http://schemas.microsoft.com/office/powerpoint/2010/main" val="2863125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p:txBody>
          <a:bodyPr/>
          <a:lstStyle/>
          <a:p>
            <a:r>
              <a:rPr lang="en-US" dirty="0"/>
              <a:t>My journey</a:t>
            </a:r>
            <a:endParaRPr lang="en-DE" dirty="0"/>
          </a:p>
        </p:txBody>
      </p:sp>
      <p:sp>
        <p:nvSpPr>
          <p:cNvPr id="3" name="Content Placeholder 2">
            <a:extLst>
              <a:ext uri="{FF2B5EF4-FFF2-40B4-BE49-F238E27FC236}">
                <a16:creationId xmlns:a16="http://schemas.microsoft.com/office/drawing/2014/main" id="{BB67F151-ACD4-41BE-B5CE-10D85D589EAA}"/>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586481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2"/>
          <a:stretch>
            <a:fillRect/>
          </a:stretch>
        </p:blipFill>
        <p:spPr>
          <a:xfrm>
            <a:off x="10514035" y="77668"/>
            <a:ext cx="1568282" cy="362590"/>
          </a:xfrm>
          <a:prstGeom prst="rect">
            <a:avLst/>
          </a:prstGeom>
        </p:spPr>
      </p:pic>
      <p:pic>
        <p:nvPicPr>
          <p:cNvPr id="8" name="Graphic 7">
            <a:extLst>
              <a:ext uri="{FF2B5EF4-FFF2-40B4-BE49-F238E27FC236}">
                <a16:creationId xmlns:a16="http://schemas.microsoft.com/office/drawing/2014/main" id="{20F34700-7CB4-4629-9435-18A2209578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2511" y="4096778"/>
            <a:ext cx="10714720" cy="1194520"/>
          </a:xfrm>
          <a:prstGeom prst="rect">
            <a:avLst/>
          </a:prstGeom>
        </p:spPr>
      </p:pic>
    </p:spTree>
    <p:extLst>
      <p:ext uri="{BB962C8B-B14F-4D97-AF65-F5344CB8AC3E}">
        <p14:creationId xmlns:p14="http://schemas.microsoft.com/office/powerpoint/2010/main" val="3278487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663696" y="11952"/>
            <a:ext cx="10515600" cy="1325563"/>
          </a:xfrm>
        </p:spPr>
        <p:txBody>
          <a:bodyPr/>
          <a:lstStyle/>
          <a:p>
            <a:r>
              <a:rPr lang="en-US" dirty="0"/>
              <a:t>Background</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841148"/>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204470"/>
            <a:ext cx="7544963" cy="1573631"/>
          </a:xfrm>
        </p:spPr>
        <p:txBody>
          <a:bodyPr>
            <a:normAutofit/>
          </a:bodyPr>
          <a:lstStyle/>
          <a:p>
            <a:pPr marL="0" indent="0">
              <a:buNone/>
            </a:pPr>
            <a:r>
              <a:rPr lang="en-US" sz="2000" dirty="0">
                <a:latin typeface="+mj-lt"/>
              </a:rPr>
              <a:t>Neural substrates for exploratory behaviour</a:t>
            </a:r>
          </a:p>
          <a:p>
            <a:r>
              <a:rPr lang="en-US" sz="2000" dirty="0">
                <a:solidFill>
                  <a:srgbClr val="FF0000"/>
                </a:solidFill>
                <a:latin typeface="+mj-lt"/>
              </a:rPr>
              <a:t>Frontopolar cortex </a:t>
            </a:r>
            <a:r>
              <a:rPr lang="en-US" sz="2000" dirty="0">
                <a:latin typeface="+mj-lt"/>
              </a:rPr>
              <a:t>in humans – Gambling studies (</a:t>
            </a:r>
            <a:r>
              <a:rPr lang="en-GB" sz="2000" b="0" i="0" u="none" strike="noStrike" baseline="0" dirty="0">
                <a:solidFill>
                  <a:srgbClr val="000000"/>
                </a:solidFill>
                <a:latin typeface="+mj-lt"/>
              </a:rPr>
              <a:t>Daw et al., 2006 ) </a:t>
            </a:r>
            <a:r>
              <a:rPr lang="da-DK" sz="2000" b="0" i="0" u="none" strike="noStrike" baseline="0" dirty="0">
                <a:solidFill>
                  <a:srgbClr val="000000"/>
                </a:solidFill>
                <a:latin typeface="+mj-lt"/>
              </a:rPr>
              <a:t>(Raja Beharelle et al., 2015) </a:t>
            </a:r>
            <a:endParaRPr lang="en-DE" sz="2000" dirty="0">
              <a:latin typeface="+mj-lt"/>
            </a:endParaRPr>
          </a:p>
          <a:p>
            <a:r>
              <a:rPr lang="en-US" sz="2000" dirty="0" err="1">
                <a:solidFill>
                  <a:srgbClr val="FF0000"/>
                </a:solidFill>
                <a:latin typeface="+mj-lt"/>
              </a:rPr>
              <a:t>aPFC</a:t>
            </a:r>
            <a:r>
              <a:rPr lang="en-US" sz="2000" dirty="0">
                <a:latin typeface="+mj-lt"/>
              </a:rPr>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1991285"/>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4691906" y="4455608"/>
            <a:ext cx="5422254" cy="369332"/>
          </a:xfrm>
          <a:prstGeom prst="rect">
            <a:avLst/>
          </a:prstGeom>
          <a:noFill/>
        </p:spPr>
        <p:txBody>
          <a:bodyPr wrap="none" rtlCol="0">
            <a:spAutoFit/>
          </a:bodyPr>
          <a:lstStyle/>
          <a:p>
            <a:r>
              <a:rPr lang="en-US" dirty="0"/>
              <a:t>Frontal region A (</a:t>
            </a:r>
            <a:r>
              <a:rPr lang="en-US" dirty="0" err="1"/>
              <a:t>FrA</a:t>
            </a:r>
            <a:r>
              <a:rPr lang="en-US" dirty="0"/>
              <a:t>) – analogous to Frontopolar cortex</a:t>
            </a:r>
            <a:endParaRPr lang="en-DE" dirty="0"/>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p:txBody>
          <a:bodyPr/>
          <a:lstStyle/>
          <a:p>
            <a:r>
              <a:rPr lang="en-US" dirty="0"/>
              <a:t>Objective</a:t>
            </a:r>
            <a:endParaRPr lang="en-DE" dirty="0"/>
          </a:p>
        </p:txBody>
      </p:sp>
      <p:sp>
        <p:nvSpPr>
          <p:cNvPr id="3" name="Content Placeholder 2">
            <a:extLst>
              <a:ext uri="{FF2B5EF4-FFF2-40B4-BE49-F238E27FC236}">
                <a16:creationId xmlns:a16="http://schemas.microsoft.com/office/drawing/2014/main" id="{1D098EC2-2DCD-4F8F-98B3-3674CCB188D0}"/>
              </a:ext>
            </a:extLst>
          </p:cNvPr>
          <p:cNvSpPr>
            <a:spLocks noGrp="1"/>
          </p:cNvSpPr>
          <p:nvPr>
            <p:ph idx="1"/>
          </p:nvPr>
        </p:nvSpPr>
        <p:spPr>
          <a:xfrm>
            <a:off x="838200" y="1504538"/>
            <a:ext cx="10515600" cy="4351338"/>
          </a:xfrm>
        </p:spPr>
        <p:txBody>
          <a:bodyPr/>
          <a:lstStyle/>
          <a:p>
            <a:r>
              <a:rPr lang="en-US" dirty="0"/>
              <a:t>To obtain insights into different neuronal circuit functions in the frontal cortex that contribute to optimal selection of exploitative versus explorative search strategies.</a:t>
            </a:r>
          </a:p>
          <a:p>
            <a:pPr lvl="1"/>
            <a:r>
              <a:rPr lang="en-US" dirty="0"/>
              <a:t>Ramping in overall activity of </a:t>
            </a:r>
            <a:r>
              <a:rPr lang="en-US" dirty="0" err="1"/>
              <a:t>FrA</a:t>
            </a:r>
            <a:r>
              <a:rPr lang="en-US" dirty="0"/>
              <a:t> before patch-leaving decision</a:t>
            </a:r>
          </a:p>
          <a:p>
            <a:pPr lvl="1"/>
            <a:r>
              <a:rPr lang="en-US" dirty="0"/>
              <a:t>Investigate if allocation of exploration or exploitation strategies differentially orchestrates the </a:t>
            </a:r>
            <a:r>
              <a:rPr lang="en-US" dirty="0" err="1"/>
              <a:t>FrA</a:t>
            </a:r>
            <a:r>
              <a:rPr lang="en-US" dirty="0"/>
              <a:t> circuitry in a layer-dependent manner</a:t>
            </a:r>
          </a:p>
        </p:txBody>
      </p:sp>
    </p:spTree>
    <p:extLst>
      <p:ext uri="{BB962C8B-B14F-4D97-AF65-F5344CB8AC3E}">
        <p14:creationId xmlns:p14="http://schemas.microsoft.com/office/powerpoint/2010/main" val="79589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533400" y="4753"/>
            <a:ext cx="10515600" cy="1325563"/>
          </a:xfrm>
        </p:spPr>
        <p:txBody>
          <a:bodyPr/>
          <a:lstStyle/>
          <a:p>
            <a:r>
              <a:rPr lang="en-US" dirty="0"/>
              <a:t>Objective</a:t>
            </a:r>
            <a:endParaRPr lang="en-DE" dirty="0"/>
          </a:p>
        </p:txBody>
      </p:sp>
      <p:grpSp>
        <p:nvGrpSpPr>
          <p:cNvPr id="3" name="Group 2">
            <a:extLst>
              <a:ext uri="{FF2B5EF4-FFF2-40B4-BE49-F238E27FC236}">
                <a16:creationId xmlns:a16="http://schemas.microsoft.com/office/drawing/2014/main" id="{3C56021C-C959-4BD6-9D53-9ECC019E7F3B}"/>
              </a:ext>
            </a:extLst>
          </p:cNvPr>
          <p:cNvGrpSpPr/>
          <p:nvPr/>
        </p:nvGrpSpPr>
        <p:grpSpPr>
          <a:xfrm>
            <a:off x="1249175" y="1667902"/>
            <a:ext cx="7253475" cy="1000930"/>
            <a:chOff x="1249175" y="1667902"/>
            <a:chExt cx="7253475" cy="1000930"/>
          </a:xfrm>
        </p:grpSpPr>
        <p:sp>
          <p:nvSpPr>
            <p:cNvPr id="15" name="Rectangle: Rounded Corners 14">
              <a:extLst>
                <a:ext uri="{FF2B5EF4-FFF2-40B4-BE49-F238E27FC236}">
                  <a16:creationId xmlns:a16="http://schemas.microsoft.com/office/drawing/2014/main" id="{50E34437-872E-461F-8625-5531DD9DD8E3}"/>
                </a:ext>
              </a:extLst>
            </p:cNvPr>
            <p:cNvSpPr/>
            <p:nvPr/>
          </p:nvSpPr>
          <p:spPr>
            <a:xfrm>
              <a:off x="1249175" y="1667902"/>
              <a:ext cx="7253475" cy="1000930"/>
            </a:xfrm>
            <a:prstGeom prst="roundRect">
              <a:avLst/>
            </a:prstGeom>
            <a:solidFill>
              <a:srgbClr val="1B37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D2C7F95B-278E-4468-8162-D917E122607B}"/>
                </a:ext>
              </a:extLst>
            </p:cNvPr>
            <p:cNvSpPr txBox="1"/>
            <p:nvPr/>
          </p:nvSpPr>
          <p:spPr>
            <a:xfrm>
              <a:off x="1331725" y="1700203"/>
              <a:ext cx="6986775" cy="923330"/>
            </a:xfrm>
            <a:prstGeom prst="rect">
              <a:avLst/>
            </a:prstGeom>
            <a:solidFill>
              <a:srgbClr val="1B3764"/>
            </a:solidFill>
          </p:spPr>
          <p:txBody>
            <a:bodyPr wrap="square" rtlCol="0">
              <a:spAutoFit/>
            </a:bodyPr>
            <a:lstStyle/>
            <a:p>
              <a:r>
                <a:rPr lang="en-US" dirty="0">
                  <a:solidFill>
                    <a:srgbClr val="FCDC34"/>
                  </a:solidFill>
                </a:rPr>
                <a:t>To obtain insights into different neuronal circuit functions in the frontal cortex that contribute to optimal selection of exploitative versus explorative search strategies.</a:t>
              </a:r>
            </a:p>
          </p:txBody>
        </p:sp>
      </p:grpSp>
      <p:grpSp>
        <p:nvGrpSpPr>
          <p:cNvPr id="16" name="Group 15">
            <a:extLst>
              <a:ext uri="{FF2B5EF4-FFF2-40B4-BE49-F238E27FC236}">
                <a16:creationId xmlns:a16="http://schemas.microsoft.com/office/drawing/2014/main" id="{F3A2B783-FBF2-465C-8545-F38BD39CDB9D}"/>
              </a:ext>
            </a:extLst>
          </p:cNvPr>
          <p:cNvGrpSpPr/>
          <p:nvPr/>
        </p:nvGrpSpPr>
        <p:grpSpPr>
          <a:xfrm>
            <a:off x="2001868" y="2812198"/>
            <a:ext cx="7108055" cy="1000930"/>
            <a:chOff x="1249175" y="1511925"/>
            <a:chExt cx="5877561" cy="1000930"/>
          </a:xfrm>
          <a:solidFill>
            <a:srgbClr val="1B3764"/>
          </a:solidFill>
        </p:grpSpPr>
        <p:sp>
          <p:nvSpPr>
            <p:cNvPr id="18" name="Rectangle: Rounded Corners 17">
              <a:extLst>
                <a:ext uri="{FF2B5EF4-FFF2-40B4-BE49-F238E27FC236}">
                  <a16:creationId xmlns:a16="http://schemas.microsoft.com/office/drawing/2014/main" id="{E4A60DCD-4B5E-47E1-9D0B-C42ADA13C04F}"/>
                </a:ext>
              </a:extLst>
            </p:cNvPr>
            <p:cNvSpPr/>
            <p:nvPr/>
          </p:nvSpPr>
          <p:spPr>
            <a:xfrm>
              <a:off x="1249175" y="1511925"/>
              <a:ext cx="5877561" cy="100093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TextBox 16">
              <a:extLst>
                <a:ext uri="{FF2B5EF4-FFF2-40B4-BE49-F238E27FC236}">
                  <a16:creationId xmlns:a16="http://schemas.microsoft.com/office/drawing/2014/main" id="{63E6EF11-DA3E-4E2E-96BF-5E2876E7A4BA}"/>
                </a:ext>
              </a:extLst>
            </p:cNvPr>
            <p:cNvSpPr txBox="1"/>
            <p:nvPr/>
          </p:nvSpPr>
          <p:spPr>
            <a:xfrm>
              <a:off x="1341708" y="1805561"/>
              <a:ext cx="5571598" cy="646331"/>
            </a:xfrm>
            <a:prstGeom prst="rect">
              <a:avLst/>
            </a:prstGeom>
            <a:grpFill/>
          </p:spPr>
          <p:txBody>
            <a:bodyPr wrap="square" rtlCol="0">
              <a:spAutoFit/>
            </a:bodyPr>
            <a:lstStyle/>
            <a:p>
              <a:pPr lvl="1"/>
              <a:r>
                <a:rPr lang="en-US" dirty="0">
                  <a:solidFill>
                    <a:srgbClr val="FF0000"/>
                  </a:solidFill>
                </a:rPr>
                <a:t>Ramping in overall activity </a:t>
              </a:r>
              <a:r>
                <a:rPr lang="en-US" dirty="0">
                  <a:solidFill>
                    <a:srgbClr val="FCDC34"/>
                  </a:solidFill>
                </a:rPr>
                <a:t>of </a:t>
              </a:r>
              <a:r>
                <a:rPr lang="en-US" dirty="0" err="1">
                  <a:solidFill>
                    <a:srgbClr val="FCDC34"/>
                  </a:solidFill>
                </a:rPr>
                <a:t>FrA</a:t>
              </a:r>
              <a:r>
                <a:rPr lang="en-US" dirty="0">
                  <a:solidFill>
                    <a:srgbClr val="FCDC34"/>
                  </a:solidFill>
                </a:rPr>
                <a:t> before patch-leaving decision</a:t>
              </a:r>
            </a:p>
          </p:txBody>
        </p:sp>
      </p:grpSp>
      <p:grpSp>
        <p:nvGrpSpPr>
          <p:cNvPr id="19" name="Group 18">
            <a:extLst>
              <a:ext uri="{FF2B5EF4-FFF2-40B4-BE49-F238E27FC236}">
                <a16:creationId xmlns:a16="http://schemas.microsoft.com/office/drawing/2014/main" id="{0FAD16EF-7E45-4C15-8B63-94B18DB86585}"/>
              </a:ext>
            </a:extLst>
          </p:cNvPr>
          <p:cNvGrpSpPr/>
          <p:nvPr/>
        </p:nvGrpSpPr>
        <p:grpSpPr>
          <a:xfrm>
            <a:off x="3257132" y="3956494"/>
            <a:ext cx="7203935" cy="1000930"/>
            <a:chOff x="1249175" y="1511925"/>
            <a:chExt cx="5877561" cy="1000930"/>
          </a:xfrm>
          <a:solidFill>
            <a:srgbClr val="1B3764"/>
          </a:solidFill>
        </p:grpSpPr>
        <p:sp>
          <p:nvSpPr>
            <p:cNvPr id="21" name="Rectangle: Rounded Corners 20">
              <a:extLst>
                <a:ext uri="{FF2B5EF4-FFF2-40B4-BE49-F238E27FC236}">
                  <a16:creationId xmlns:a16="http://schemas.microsoft.com/office/drawing/2014/main" id="{8737C931-92E9-4958-A097-8428509416A3}"/>
                </a:ext>
              </a:extLst>
            </p:cNvPr>
            <p:cNvSpPr/>
            <p:nvPr/>
          </p:nvSpPr>
          <p:spPr>
            <a:xfrm>
              <a:off x="1249175" y="1511925"/>
              <a:ext cx="5877561" cy="100093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TextBox 19">
              <a:extLst>
                <a:ext uri="{FF2B5EF4-FFF2-40B4-BE49-F238E27FC236}">
                  <a16:creationId xmlns:a16="http://schemas.microsoft.com/office/drawing/2014/main" id="{C3AD047D-DA68-464F-B2E6-3E3102888307}"/>
                </a:ext>
              </a:extLst>
            </p:cNvPr>
            <p:cNvSpPr txBox="1"/>
            <p:nvPr/>
          </p:nvSpPr>
          <p:spPr>
            <a:xfrm>
              <a:off x="1406601" y="1550725"/>
              <a:ext cx="5344742" cy="923330"/>
            </a:xfrm>
            <a:prstGeom prst="rect">
              <a:avLst/>
            </a:prstGeom>
            <a:grpFill/>
          </p:spPr>
          <p:txBody>
            <a:bodyPr wrap="square" rtlCol="0">
              <a:spAutoFit/>
            </a:bodyPr>
            <a:lstStyle/>
            <a:p>
              <a:pPr lvl="1"/>
              <a:r>
                <a:rPr lang="en-US" dirty="0">
                  <a:solidFill>
                    <a:srgbClr val="FCDC34"/>
                  </a:solidFill>
                </a:rPr>
                <a:t>Investigate if allocation of exploration or exploitation strategies differentially orchestrates the </a:t>
              </a:r>
              <a:r>
                <a:rPr lang="en-US" dirty="0" err="1">
                  <a:solidFill>
                    <a:srgbClr val="FCDC34"/>
                  </a:solidFill>
                </a:rPr>
                <a:t>FrA</a:t>
              </a:r>
              <a:r>
                <a:rPr lang="en-US" dirty="0">
                  <a:solidFill>
                    <a:srgbClr val="FCDC34"/>
                  </a:solidFill>
                </a:rPr>
                <a:t> circuitry in a </a:t>
              </a:r>
              <a:r>
                <a:rPr lang="en-US" dirty="0">
                  <a:solidFill>
                    <a:srgbClr val="FF0000"/>
                  </a:solidFill>
                </a:rPr>
                <a:t>layer-dependent manner</a:t>
              </a:r>
            </a:p>
          </p:txBody>
        </p:sp>
      </p:gr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23825" y="-100812"/>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3" name="Picture 2">
            <a:extLst>
              <a:ext uri="{FF2B5EF4-FFF2-40B4-BE49-F238E27FC236}">
                <a16:creationId xmlns:a16="http://schemas.microsoft.com/office/drawing/2014/main" id="{8E5A0EED-C784-120B-7796-F89A5A25DA82}"/>
              </a:ext>
            </a:extLst>
          </p:cNvPr>
          <p:cNvPicPr>
            <a:picLocks noChangeAspect="1"/>
          </p:cNvPicPr>
          <p:nvPr/>
        </p:nvPicPr>
        <p:blipFill>
          <a:blip r:embed="rId2"/>
          <a:stretch>
            <a:fillRect/>
          </a:stretch>
        </p:blipFill>
        <p:spPr>
          <a:xfrm>
            <a:off x="521314" y="1690687"/>
            <a:ext cx="3522406" cy="1951023"/>
          </a:xfrm>
          <a:prstGeom prst="rect">
            <a:avLst/>
          </a:prstGeom>
        </p:spPr>
      </p:pic>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a:blip r:embed="rId3"/>
          <a:stretch>
            <a:fillRect/>
          </a:stretch>
        </p:blipFill>
        <p:spPr>
          <a:xfrm>
            <a:off x="4547217" y="1901234"/>
            <a:ext cx="3601065" cy="1871841"/>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a:blip r:embed="rId4"/>
          <a:stretch>
            <a:fillRect/>
          </a:stretch>
        </p:blipFill>
        <p:spPr>
          <a:xfrm>
            <a:off x="521314" y="4081189"/>
            <a:ext cx="3015636" cy="2469274"/>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9294354" y="1467471"/>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How do we study this?</a:t>
            </a:r>
            <a:endParaRPr lang="en-DE"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530</Words>
  <Application>Microsoft Office PowerPoint</Application>
  <PresentationFormat>Widescreen</PresentationFormat>
  <Paragraphs>54</Paragraphs>
  <Slides>20</Slides>
  <Notes>2</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vt:lpstr>
      <vt:lpstr>Georgia</vt:lpstr>
      <vt:lpstr>Office Theme</vt:lpstr>
      <vt:lpstr>PowerPoint Presentation</vt:lpstr>
      <vt:lpstr>Overview</vt:lpstr>
      <vt:lpstr>My journey</vt:lpstr>
      <vt:lpstr>PowerPoint Presentation</vt:lpstr>
      <vt:lpstr>Background</vt:lpstr>
      <vt:lpstr>Objective</vt:lpstr>
      <vt:lpstr>Objective</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182</cp:revision>
  <dcterms:created xsi:type="dcterms:W3CDTF">2023-12-08T14:45:30Z</dcterms:created>
  <dcterms:modified xsi:type="dcterms:W3CDTF">2023-12-11T15:19:44Z</dcterms:modified>
</cp:coreProperties>
</file>